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0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71" r:id="rId12"/>
    <p:sldId id="267" r:id="rId13"/>
    <p:sldId id="276" r:id="rId14"/>
    <p:sldId id="277" r:id="rId15"/>
    <p:sldId id="279" r:id="rId16"/>
    <p:sldId id="299" r:id="rId17"/>
    <p:sldId id="280" r:id="rId18"/>
    <p:sldId id="281" r:id="rId19"/>
    <p:sldId id="283" r:id="rId20"/>
    <p:sldId id="284" r:id="rId21"/>
    <p:sldId id="285" r:id="rId22"/>
    <p:sldId id="282" r:id="rId23"/>
    <p:sldId id="287" r:id="rId24"/>
    <p:sldId id="288" r:id="rId25"/>
    <p:sldId id="295" r:id="rId26"/>
    <p:sldId id="292" r:id="rId27"/>
    <p:sldId id="293" r:id="rId28"/>
    <p:sldId id="294" r:id="rId29"/>
    <p:sldId id="298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4" autoAdjust="0"/>
    <p:restoredTop sz="94660"/>
  </p:normalViewPr>
  <p:slideViewPr>
    <p:cSldViewPr>
      <p:cViewPr varScale="1">
        <p:scale>
          <a:sx n="50" d="100"/>
          <a:sy n="50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26FA-73CC-4C0F-81ED-604370354DB9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1400-3608-449D-ABBB-1027E639B6E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1400-3608-449D-ABBB-1027E639B6EA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81400-3608-449D-ABBB-1027E639B6EA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F2E6484-8C1A-4F5A-ADBB-353DACEFA2E6}" type="datetimeFigureOut">
              <a:rPr lang="el-GR" smtClean="0"/>
              <a:pPr/>
              <a:t>25/4/2013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024160-B101-48F8-82D6-198FCD64716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lykkeratsnb\Desktop\projectb_2\apple\project%20final%20intro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lykkeratsnb\Desktop\projectb_2\apple\Chill%20Out%20Music%20Hypnos%20Fracture.mp3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dgetreview.com/2009/01/nokia-announces-6700-classic-candy-bar-phon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techblog.gr/mobile/nokia-808-pure-view-41-megapixel-53563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blog.gr/mobile/nokia-808-pure-view-41-megapixel-53563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roject final intr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914400" y="-685800"/>
            <a:ext cx="10972800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4 - Θέση περιεχομένου" descr="549329_617614524919085_18650017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6" name="5 - Ορθογώνιο"/>
          <p:cNvSpPr/>
          <p:nvPr/>
        </p:nvSpPr>
        <p:spPr>
          <a:xfrm>
            <a:off x="0" y="2924944"/>
            <a:ext cx="9144000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l-GR" b="1" u="sng" dirty="0" err="1" smtClean="0">
                <a:solidFill>
                  <a:schemeClr val="bg1"/>
                </a:solidFill>
              </a:rPr>
              <a:t>Touchscreen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Μια οθόνη αφής είναι μια οθόνη ευαίσθητη στο άγγιγμα, η οποία επιτρέπει το χειρισμό ηλεκτρονικών συσκευών όπως ενός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smartphone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με τα δάχτυλα. 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</a:t>
            </a:r>
            <a:r>
              <a:rPr lang="el-GR" dirty="0" smtClean="0"/>
              <a:t>α καλύτερα </a:t>
            </a:r>
            <a:r>
              <a:rPr lang="en-US" dirty="0" err="1" smtClean="0"/>
              <a:t>smartphones</a:t>
            </a:r>
            <a:r>
              <a:rPr lang="en-US" dirty="0" smtClean="0"/>
              <a:t> </a:t>
            </a:r>
            <a:r>
              <a:rPr lang="el-GR" dirty="0" smtClean="0"/>
              <a:t>της αγοράς!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0" y="4653136"/>
            <a:ext cx="9144000" cy="792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/>
              <a:t>Όπως φαίνεται και εδώ την πρώτη θέση κατέχει το </a:t>
            </a:r>
            <a:r>
              <a:rPr lang="en-US" sz="2000" b="1" dirty="0" err="1" smtClean="0"/>
              <a:t>iPhone</a:t>
            </a:r>
            <a:r>
              <a:rPr lang="en-US" sz="2000" b="1" dirty="0" smtClean="0"/>
              <a:t> 5 </a:t>
            </a:r>
            <a:r>
              <a:rPr lang="el-GR" sz="2000" b="1" dirty="0" smtClean="0"/>
              <a:t>της </a:t>
            </a:r>
            <a:r>
              <a:rPr lang="en-US" sz="2000" b="1" dirty="0" smtClean="0"/>
              <a:t>Apple. </a:t>
            </a:r>
            <a:r>
              <a:rPr lang="el-GR" sz="2000" b="1" dirty="0" smtClean="0"/>
              <a:t>Ποια είναι όμως η εταιρία αυτή ?</a:t>
            </a:r>
            <a:endParaRPr lang="el-GR" sz="2000" b="1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988840"/>
            <a:ext cx="9324528" cy="207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8435280" cy="1589112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>
                    <a:lumMod val="85000"/>
                  </a:schemeClr>
                </a:solidFill>
              </a:rPr>
              <a:t>Apple</a:t>
            </a:r>
            <a:endParaRPr lang="el-GR" sz="8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108520" y="548680"/>
            <a:ext cx="3744416" cy="6309320"/>
          </a:xfrm>
        </p:spPr>
        <p:txBody>
          <a:bodyPr>
            <a:normAutofit/>
          </a:bodyPr>
          <a:lstStyle/>
          <a:p>
            <a:r>
              <a:rPr lang="el-GR" sz="2600" dirty="0" smtClean="0"/>
              <a:t>H </a:t>
            </a:r>
            <a:r>
              <a:rPr lang="el-GR" sz="2600" b="1" dirty="0" smtClean="0"/>
              <a:t>Apple </a:t>
            </a:r>
            <a:r>
              <a:rPr lang="el-GR" sz="2600" dirty="0" smtClean="0"/>
              <a:t> είναι αμερικάνικη ιδιωτική εταιρεία τεχνολογίας υπολογιστών. Τα πιο γνωστά από τα προϊόντα της είναι οι υπολογιστές της σειράς</a:t>
            </a:r>
            <a:r>
              <a:rPr lang="en-US" sz="2600" dirty="0" smtClean="0"/>
              <a:t> </a:t>
            </a:r>
            <a:r>
              <a:rPr lang="el-GR" sz="2600" dirty="0" smtClean="0"/>
              <a:t>Macintosh, το λειτουργικό σύστημα </a:t>
            </a:r>
            <a:r>
              <a:rPr lang="el-GR" sz="2600" dirty="0" err="1" smtClean="0"/>
              <a:t>Mac</a:t>
            </a:r>
            <a:r>
              <a:rPr lang="el-GR" sz="2600" dirty="0" smtClean="0"/>
              <a:t> OS X, το φορητό </a:t>
            </a:r>
            <a:r>
              <a:rPr lang="el-GR" sz="2600" dirty="0" err="1" smtClean="0"/>
              <a:t>jukebox</a:t>
            </a:r>
            <a:r>
              <a:rPr lang="el-GR" sz="2600" dirty="0" smtClean="0"/>
              <a:t> </a:t>
            </a:r>
            <a:r>
              <a:rPr lang="el-GR" sz="2600" dirty="0" err="1" smtClean="0"/>
              <a:t>iPod</a:t>
            </a:r>
            <a:r>
              <a:rPr lang="el-GR" sz="2600" dirty="0" smtClean="0"/>
              <a:t>, το κινητό τηλέφωνο</a:t>
            </a:r>
            <a:r>
              <a:rPr lang="en-US" sz="2600" dirty="0" smtClean="0"/>
              <a:t> </a:t>
            </a:r>
            <a:r>
              <a:rPr lang="el-GR" sz="2600" dirty="0" err="1" smtClean="0"/>
              <a:t>iPhone</a:t>
            </a:r>
            <a:r>
              <a:rPr lang="el-GR" sz="2600" dirty="0" smtClean="0"/>
              <a:t> αλλά και τα υπερσύγχρονα </a:t>
            </a:r>
            <a:r>
              <a:rPr lang="en-US" sz="2600" dirty="0" err="1" smtClean="0"/>
              <a:t>iPad</a:t>
            </a:r>
            <a:r>
              <a:rPr lang="el-GR" sz="2600" dirty="0" smtClean="0"/>
              <a:t> .</a:t>
            </a:r>
          </a:p>
          <a:p>
            <a:endParaRPr lang="el-GR" dirty="0"/>
          </a:p>
        </p:txBody>
      </p:sp>
      <p:pic>
        <p:nvPicPr>
          <p:cNvPr id="1026" name="Picture 2" descr="C:\Users\Mike\Desktop\Apple_store_fifth_aven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76672"/>
            <a:ext cx="5580112" cy="6381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91680" y="404664"/>
            <a:ext cx="8382000" cy="1069848"/>
          </a:xfrm>
        </p:spPr>
        <p:txBody>
          <a:bodyPr/>
          <a:lstStyle/>
          <a:p>
            <a:r>
              <a:rPr lang="el-GR" dirty="0" smtClean="0"/>
              <a:t>Ιστορία της </a:t>
            </a:r>
            <a:r>
              <a:rPr lang="en-US" dirty="0" smtClean="0"/>
              <a:t>Apple</a:t>
            </a:r>
            <a:endParaRPr lang="el-GR" dirty="0"/>
          </a:p>
        </p:txBody>
      </p:sp>
      <p:sp>
        <p:nvSpPr>
          <p:cNvPr id="11" name="10 - Θέση κειμένου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4041648" cy="457200"/>
          </a:xfrm>
        </p:spPr>
        <p:txBody>
          <a:bodyPr/>
          <a:lstStyle/>
          <a:p>
            <a:r>
              <a:rPr lang="en-US" dirty="0" smtClean="0"/>
              <a:t>Steve Jobs </a:t>
            </a:r>
            <a:endParaRPr lang="el-GR" dirty="0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753" y="1412776"/>
            <a:ext cx="4041775" cy="457200"/>
          </a:xfrm>
        </p:spPr>
        <p:txBody>
          <a:bodyPr/>
          <a:lstStyle/>
          <a:p>
            <a:r>
              <a:rPr lang="el-GR" dirty="0" err="1" smtClean="0"/>
              <a:t>Steven</a:t>
            </a:r>
            <a:r>
              <a:rPr lang="el-GR" dirty="0" smtClean="0"/>
              <a:t> </a:t>
            </a:r>
            <a:r>
              <a:rPr lang="el-GR" dirty="0" err="1" smtClean="0"/>
              <a:t>Wozniak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endParaRPr lang="en-US" sz="2200" dirty="0" smtClean="0"/>
          </a:p>
          <a:p>
            <a:endParaRPr lang="en-US" dirty="0" smtClean="0"/>
          </a:p>
        </p:txBody>
      </p:sp>
      <p:pic>
        <p:nvPicPr>
          <p:cNvPr id="15" name="14 - Θέση περιεχομένου" descr="Stephen-Wozniak-9537334-1-40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060848"/>
            <a:ext cx="4248472" cy="4680520"/>
          </a:xfrm>
        </p:spPr>
      </p:pic>
      <p:sp>
        <p:nvSpPr>
          <p:cNvPr id="14" name="13 - Ορθογώνιο"/>
          <p:cNvSpPr/>
          <p:nvPr/>
        </p:nvSpPr>
        <p:spPr>
          <a:xfrm>
            <a:off x="-2484784" y="1988840"/>
            <a:ext cx="6768752" cy="4752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jobs-appl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8991432" cy="51845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75656" y="1844824"/>
            <a:ext cx="8229600" cy="72501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                           </a:t>
            </a:r>
            <a:r>
              <a:rPr lang="en-US" sz="5300" b="1" dirty="0" smtClean="0">
                <a:solidFill>
                  <a:srgbClr val="FFC000"/>
                </a:solidFill>
                <a:latin typeface="+mn-lt"/>
              </a:rPr>
              <a:t>Apple II &amp; Lisa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+mn-lt"/>
              </a:rPr>
            </a:br>
            <a:endParaRPr lang="el-G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n-US" sz="1900" dirty="0" smtClean="0"/>
          </a:p>
          <a:p>
            <a:endParaRPr lang="el-GR" dirty="0"/>
          </a:p>
        </p:txBody>
      </p:sp>
      <p:pic>
        <p:nvPicPr>
          <p:cNvPr id="4" name="3 - Θέση περιεχομένου" descr="http://datalabs.edu.gr/forum/uploads/2c_-_Apple_II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http://oldcomputers.net/pics/lis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644223"/>
            <a:ext cx="4788024" cy="321377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277888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rgbClr val="FFC000"/>
                </a:solidFill>
                <a:latin typeface="+mn-lt"/>
              </a:rPr>
              <a:t>Macintosh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63490" name="Picture 2" descr="http://oldcomputers.net/pics/macinto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620688"/>
            <a:ext cx="4320480" cy="3525513"/>
          </a:xfrm>
          <a:prstGeom prst="rect">
            <a:avLst/>
          </a:prstGeom>
          <a:noFill/>
        </p:spPr>
      </p:pic>
      <p:pic>
        <p:nvPicPr>
          <p:cNvPr id="63492" name="Picture 4" descr="http://i.telegraph.co.uk/multimedia/archive/01244/appleimac1998_1244616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395164" cy="349019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5508104" y="4725144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  <a:ea typeface="+mj-ea"/>
                <a:cs typeface="+mj-cs"/>
              </a:rPr>
              <a:t>I Mac </a:t>
            </a:r>
            <a:endParaRPr lang="el-GR" sz="4800" b="1" dirty="0" smtClean="0">
              <a:solidFill>
                <a:srgbClr val="FFC000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512" y="476672"/>
            <a:ext cx="8229600" cy="1066800"/>
          </a:xfrm>
        </p:spPr>
        <p:txBody>
          <a:bodyPr/>
          <a:lstStyle/>
          <a:p>
            <a:r>
              <a:rPr lang="el-GR" dirty="0" smtClean="0"/>
              <a:t>Η εξέλιξη των </a:t>
            </a:r>
            <a:r>
              <a:rPr lang="en-US" dirty="0" smtClean="0"/>
              <a:t>iMac</a:t>
            </a:r>
            <a:r>
              <a:rPr lang="el-GR" dirty="0" smtClean="0"/>
              <a:t> υπολογιστών  </a:t>
            </a:r>
            <a:endParaRPr lang="el-GR" dirty="0"/>
          </a:p>
        </p:txBody>
      </p:sp>
      <p:pic>
        <p:nvPicPr>
          <p:cNvPr id="4" name="3 - Θέση περιεχομένου" descr="he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980728"/>
            <a:ext cx="5796136" cy="5962832"/>
          </a:xfrm>
        </p:spPr>
      </p:pic>
      <p:sp>
        <p:nvSpPr>
          <p:cNvPr id="5" name="4 - Ορθογώνιο"/>
          <p:cNvSpPr/>
          <p:nvPr/>
        </p:nvSpPr>
        <p:spPr>
          <a:xfrm>
            <a:off x="251520" y="1412776"/>
            <a:ext cx="41044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800" dirty="0" smtClean="0"/>
              <a:t>Τα  </a:t>
            </a:r>
            <a:r>
              <a:rPr lang="el-GR" sz="2800" dirty="0" err="1" smtClean="0"/>
              <a:t>iMac</a:t>
            </a:r>
            <a:r>
              <a:rPr lang="en-US" sz="2800" dirty="0" smtClean="0"/>
              <a:t> </a:t>
            </a:r>
            <a:r>
              <a:rPr lang="el-GR" sz="2800" dirty="0" smtClean="0"/>
              <a:t>έχουν διατηρήσει την αρχική κατασκευή δηλαδή όλα τα βασικά μέρη του υπολογιστή να βρίσκονται πίσω από την οθόνη</a:t>
            </a:r>
            <a:endParaRPr lang="el-GR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>
            <a:normAutofit/>
          </a:bodyPr>
          <a:lstStyle/>
          <a:p>
            <a:r>
              <a:rPr lang="el-GR" sz="6700" dirty="0" smtClean="0"/>
              <a:t>ΚΙΝΗΤΑ ΤΗΛΕΦΩΝΑ</a:t>
            </a:r>
            <a:r>
              <a:rPr lang="en-US" sz="67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sz="2200" dirty="0" smtClean="0"/>
              <a:t> </a:t>
            </a:r>
            <a:endParaRPr lang="el-GR" sz="22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5698976" cy="1752600"/>
          </a:xfrm>
        </p:spPr>
        <p:txBody>
          <a:bodyPr/>
          <a:lstStyle/>
          <a:p>
            <a:r>
              <a:rPr lang="en-US" dirty="0" err="1" smtClean="0"/>
              <a:t>Smartphones</a:t>
            </a:r>
            <a:r>
              <a:rPr lang="en-US" dirty="0" smtClean="0"/>
              <a:t> – </a:t>
            </a:r>
            <a:r>
              <a:rPr lang="en-US" dirty="0" err="1" smtClean="0"/>
              <a:t>touchscreen</a:t>
            </a:r>
            <a:r>
              <a:rPr lang="en-US" dirty="0" smtClean="0"/>
              <a:t> – Apple </a:t>
            </a:r>
          </a:p>
        </p:txBody>
      </p:sp>
      <p:pic>
        <p:nvPicPr>
          <p:cNvPr id="4" name="Chill Out Music Hypnos Fractur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812360" y="476672"/>
            <a:ext cx="872480" cy="87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storage_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509476"/>
          </a:xfrm>
        </p:spPr>
      </p:pic>
      <p:sp>
        <p:nvSpPr>
          <p:cNvPr id="5" name="4 - Ορθογώνιο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i="1" u="sng" dirty="0" smtClean="0"/>
              <a:t>Εκπληκτικοί </a:t>
            </a:r>
            <a:r>
              <a:rPr lang="en-US" sz="2400" i="1" u="sng" dirty="0" smtClean="0"/>
              <a:t>iMac </a:t>
            </a:r>
            <a:r>
              <a:rPr lang="el-GR" sz="2400" i="1" u="sng" dirty="0" smtClean="0"/>
              <a:t>ηλεκτρονικοί υπολογιστές </a:t>
            </a:r>
            <a:endParaRPr lang="el-GR" sz="2400" i="1" u="sng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l-GR" b="1" dirty="0" err="1" smtClean="0"/>
              <a:t>MacBook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-252536" y="1052736"/>
            <a:ext cx="4320480" cy="4536504"/>
          </a:xfrm>
        </p:spPr>
        <p:txBody>
          <a:bodyPr>
            <a:normAutofit/>
          </a:bodyPr>
          <a:lstStyle/>
          <a:p>
            <a:r>
              <a:rPr lang="el-GR" dirty="0" smtClean="0"/>
              <a:t>Το </a:t>
            </a:r>
            <a:r>
              <a:rPr lang="el-GR" b="1" dirty="0" smtClean="0"/>
              <a:t> </a:t>
            </a:r>
            <a:r>
              <a:rPr lang="el-GR" b="1" dirty="0" err="1" smtClean="0"/>
              <a:t>MacBook</a:t>
            </a:r>
            <a:r>
              <a:rPr lang="el-GR" b="1" dirty="0" smtClean="0"/>
              <a:t> </a:t>
            </a:r>
            <a:r>
              <a:rPr lang="el-GR" dirty="0" smtClean="0"/>
              <a:t> είναι μια έκδοση των φορητών υπολογιστών  (</a:t>
            </a:r>
            <a:r>
              <a:rPr lang="en-US" dirty="0" smtClean="0"/>
              <a:t>laptop)</a:t>
            </a:r>
            <a:r>
              <a:rPr lang="el-GR" dirty="0" smtClean="0"/>
              <a:t> από την Apple έκανε την πρώτη του εμφάνισή του το 2006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  iPod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0" y="116632"/>
            <a:ext cx="4499992" cy="5616624"/>
          </a:xfrm>
        </p:spPr>
        <p:txBody>
          <a:bodyPr>
            <a:normAutofit/>
          </a:bodyPr>
          <a:lstStyle/>
          <a:p>
            <a:endParaRPr lang="en-US" sz="2100" dirty="0" smtClean="0"/>
          </a:p>
          <a:p>
            <a:endParaRPr lang="en-US" sz="2100" dirty="0" smtClean="0"/>
          </a:p>
          <a:p>
            <a:endParaRPr lang="el-GR" sz="1900" dirty="0" smtClean="0"/>
          </a:p>
          <a:p>
            <a:r>
              <a:rPr lang="el-GR" sz="2000" dirty="0" smtClean="0"/>
              <a:t>Τον Οκτώβριο του 2001 ανακοίνωσε το πρώτο iPod, μια συσκευή αποθήκευσης και αναπαραγωγής πολυμέσων.</a:t>
            </a:r>
            <a:endParaRPr lang="el-GR" sz="2000" dirty="0"/>
          </a:p>
        </p:txBody>
      </p:sp>
      <p:sp>
        <p:nvSpPr>
          <p:cNvPr id="5" name="4 - Ορθογώνιο"/>
          <p:cNvSpPr/>
          <p:nvPr/>
        </p:nvSpPr>
        <p:spPr>
          <a:xfrm>
            <a:off x="1547664" y="2564904"/>
            <a:ext cx="6048672" cy="4509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www.futureshop.ca/multimedia/Products/500x500/101/10165/101652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0"/>
            <a:ext cx="6669360" cy="6669360"/>
          </a:xfrm>
          <a:prstGeom prst="rect">
            <a:avLst/>
          </a:prstGeom>
          <a:noFill/>
        </p:spPr>
      </p:pic>
      <p:pic>
        <p:nvPicPr>
          <p:cNvPr id="10" name="Picture 2" descr="http://www.theipadguide.com/images/content/ipad_home_scre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4752528" cy="6003194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755576" y="573325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iPad</a:t>
            </a:r>
            <a:endParaRPr lang="el-GR" sz="28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5220072" y="5805264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 Pad 2</a:t>
            </a:r>
            <a:endParaRPr lang="el-GR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8" descr="http://bizweb.birdphone.gr/data/ecs/products/e1da830cbbe140859a8d7e1db5f0fa78/Apple-New-iPad-Black_L.jpg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0"/>
            <a:ext cx="6696744" cy="66967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Picture 6" descr="http://www.the-ebook-reader.com/images/ipa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655409" cy="5949280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755576" y="5733256"/>
            <a:ext cx="2166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292080" y="6093296"/>
            <a:ext cx="309634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iPad</a:t>
            </a:r>
            <a:r>
              <a:rPr lang="en-US" sz="2800" dirty="0" smtClean="0"/>
              <a:t> 4 </a:t>
            </a:r>
            <a:endParaRPr lang="el-GR" sz="2800" dirty="0"/>
          </a:p>
        </p:txBody>
      </p:sp>
      <p:sp>
        <p:nvSpPr>
          <p:cNvPr id="9" name="8 - Ορθογώνιο"/>
          <p:cNvSpPr/>
          <p:nvPr/>
        </p:nvSpPr>
        <p:spPr>
          <a:xfrm>
            <a:off x="755576" y="6093296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/>
              <a:t>iPad</a:t>
            </a:r>
            <a:r>
              <a:rPr lang="en-US" sz="2800" dirty="0" smtClean="0"/>
              <a:t> 3 </a:t>
            </a:r>
            <a:endParaRPr lang="el-GR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promo_split_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8906620" cy="561662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3 - Θέση περιεχομένου" descr="http://www.gameover.gr/forum_files/0004/1220/iphone2g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03244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blog.fommy.com/wp-content/uploads/2010/12/116744_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76672"/>
            <a:ext cx="4752528" cy="5544617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907704" y="60212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iPhone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652120" y="5949280"/>
            <a:ext cx="1656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iPhone</a:t>
            </a:r>
            <a:r>
              <a:rPr lang="en-US" sz="1500" dirty="0" smtClean="0"/>
              <a:t> 2G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apple-iphone-3g-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5111259" cy="4392488"/>
          </a:xfrm>
        </p:spPr>
      </p:pic>
      <p:pic>
        <p:nvPicPr>
          <p:cNvPr id="9" name="Picture 4" descr="http://assets.pestaola.gr/img6/iphone-4-front-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836712"/>
            <a:ext cx="3528392" cy="5206730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5796136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iPhone</a:t>
            </a:r>
            <a:r>
              <a:rPr lang="en-US" sz="1500" dirty="0" smtClean="0"/>
              <a:t> 4/4S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1763688" y="616530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iPhone</a:t>
            </a:r>
            <a:r>
              <a:rPr lang="en-US" sz="1500" dirty="0" smtClean="0"/>
              <a:t> </a:t>
            </a:r>
            <a:r>
              <a:rPr lang="el-GR" sz="1500" dirty="0" smtClean="0"/>
              <a:t>3</a:t>
            </a:r>
            <a:r>
              <a:rPr lang="en-US" sz="1500" dirty="0" smtClean="0"/>
              <a:t>/</a:t>
            </a:r>
            <a:r>
              <a:rPr lang="el-GR" sz="1500" dirty="0" smtClean="0"/>
              <a:t>3</a:t>
            </a:r>
            <a:r>
              <a:rPr lang="en-US" sz="1500" dirty="0" smtClean="0"/>
              <a:t>S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066800"/>
          </a:xfrm>
        </p:spPr>
        <p:txBody>
          <a:bodyPr/>
          <a:lstStyle/>
          <a:p>
            <a:r>
              <a:rPr lang="el-GR" dirty="0" smtClean="0"/>
              <a:t>Και το πιο πρόσφατο ….</a:t>
            </a:r>
            <a:endParaRPr lang="el-GR" dirty="0"/>
          </a:p>
        </p:txBody>
      </p:sp>
      <p:pic>
        <p:nvPicPr>
          <p:cNvPr id="4" name="Picture 6" descr="http://img1.digitalversus.com/produits/71/14366/apple-iphone-5_1348748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0874"/>
            <a:ext cx="5737126" cy="5737126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6084168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iPhone</a:t>
            </a:r>
            <a:r>
              <a:rPr lang="en-US" sz="1500" dirty="0" smtClean="0"/>
              <a:t> 5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620688"/>
            <a:ext cx="7859216" cy="869032"/>
          </a:xfrm>
        </p:spPr>
        <p:txBody>
          <a:bodyPr/>
          <a:lstStyle/>
          <a:p>
            <a:r>
              <a:rPr lang="el-GR" dirty="0" smtClean="0"/>
              <a:t>Πηγές Πληροφοριών 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50897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http://www.wikipedia.org/</a:t>
            </a:r>
          </a:p>
          <a:p>
            <a:pPr>
              <a:buNone/>
            </a:pPr>
            <a:r>
              <a:rPr lang="en-US" dirty="0" smtClean="0"/>
              <a:t>   http://dailydish.typepad.com</a:t>
            </a:r>
          </a:p>
          <a:p>
            <a:pPr>
              <a:buNone/>
            </a:pPr>
            <a:r>
              <a:rPr lang="en-US" dirty="0" smtClean="0"/>
              <a:t>   http://blog.retailtrafficmag.com</a:t>
            </a:r>
          </a:p>
          <a:p>
            <a:pPr>
              <a:buNone/>
            </a:pPr>
            <a:r>
              <a:rPr lang="en-US" dirty="0" smtClean="0"/>
              <a:t>   http://www.laboratoryequipment.com</a:t>
            </a:r>
          </a:p>
          <a:p>
            <a:pPr>
              <a:buNone/>
            </a:pPr>
            <a:r>
              <a:rPr lang="en-US" dirty="0" smtClean="0"/>
              <a:t>   http://tech.pathfinder.gr</a:t>
            </a:r>
          </a:p>
          <a:p>
            <a:pPr>
              <a:buNone/>
            </a:pPr>
            <a:r>
              <a:rPr lang="en-US" dirty="0" smtClean="0"/>
              <a:t>   http://www.pestaola.gr</a:t>
            </a:r>
          </a:p>
          <a:p>
            <a:pPr>
              <a:buNone/>
            </a:pPr>
            <a:r>
              <a:rPr lang="en-US" dirty="0" smtClean="0"/>
              <a:t>   http://www.google.gr </a:t>
            </a:r>
          </a:p>
          <a:p>
            <a:pPr>
              <a:buNone/>
            </a:pPr>
            <a:r>
              <a:rPr lang="en-US" dirty="0" smtClean="0"/>
              <a:t>   http</a:t>
            </a:r>
            <a:r>
              <a:rPr lang="en-US" smtClean="0"/>
              <a:t>://www.apple.gr</a:t>
            </a:r>
            <a:endParaRPr lang="el-G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Κινητό τηλέφωνο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851920" y="1124744"/>
            <a:ext cx="5040560" cy="3528392"/>
          </a:xfrm>
        </p:spPr>
        <p:txBody>
          <a:bodyPr>
            <a:normAutofit/>
          </a:bodyPr>
          <a:lstStyle/>
          <a:p>
            <a:pPr algn="r"/>
            <a:r>
              <a:rPr lang="el-GR" dirty="0" smtClean="0"/>
              <a:t> </a:t>
            </a:r>
            <a:r>
              <a:rPr lang="el-GR" b="1" dirty="0" smtClean="0"/>
              <a:t>Κινητό τηλέφωνο</a:t>
            </a:r>
            <a:r>
              <a:rPr lang="en-US" b="1" dirty="0" smtClean="0"/>
              <a:t> </a:t>
            </a:r>
            <a:r>
              <a:rPr lang="el-GR" dirty="0" smtClean="0"/>
              <a:t> ονομάζεται το τηλέφωνο που δεν εξαρτάται από φυσική καλωδιακή σύνδεση με δίκτυο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755576" y="1340768"/>
            <a:ext cx="7488832" cy="5256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el-GR" dirty="0" smtClean="0"/>
              <a:t>Κινητά τηλέφωνα με</a:t>
            </a:r>
            <a:r>
              <a:rPr lang="en-US" dirty="0" smtClean="0"/>
              <a:t> “style”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5949280"/>
            <a:ext cx="3563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cap="all" dirty="0" smtClean="0">
                <a:hlinkClick r:id="rId3"/>
              </a:rPr>
              <a:t>NOKIA ANNOUNCES 6700</a:t>
            </a:r>
            <a:endParaRPr lang="en-US" b="1" cap="all" dirty="0" smtClean="0"/>
          </a:p>
          <a:p>
            <a:pPr algn="ctr"/>
            <a:endParaRPr lang="el-GR" b="1" i="1" u="sng" dirty="0">
              <a:solidFill>
                <a:schemeClr val="accent1">
                  <a:lumMod val="50000"/>
                </a:schemeClr>
              </a:solidFill>
              <a:hlinkClick r:id="rId4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83768" y="692696"/>
            <a:ext cx="3744416" cy="5661248"/>
          </a:xfrm>
        </p:spPr>
        <p:txBody>
          <a:bodyPr>
            <a:normAutofit/>
          </a:bodyPr>
          <a:lstStyle/>
          <a:p>
            <a:endParaRPr lang="en-US" sz="3000" dirty="0" smtClean="0"/>
          </a:p>
          <a:p>
            <a:r>
              <a:rPr lang="en-US" dirty="0" smtClean="0"/>
              <a:t>O</a:t>
            </a:r>
            <a:r>
              <a:rPr lang="el-GR" dirty="0" smtClean="0"/>
              <a:t> σχεδιασμός σε στυλ μπάρας σοκολάτας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(από την αγγλική φράση </a:t>
            </a:r>
            <a:r>
              <a:rPr lang="el-GR" dirty="0" err="1" smtClean="0"/>
              <a:t>candybar</a:t>
            </a:r>
            <a:r>
              <a:rPr lang="el-GR" dirty="0" smtClean="0"/>
              <a:t>) κυκλοφορεί πλέον σε πολλές παραλλαγές.</a:t>
            </a:r>
            <a:endParaRPr lang="en-US" dirty="0" smtClean="0"/>
          </a:p>
          <a:p>
            <a:pPr>
              <a:buNone/>
            </a:pPr>
            <a:r>
              <a:rPr lang="el-GR" dirty="0" smtClean="0"/>
              <a:t> </a:t>
            </a:r>
            <a:endParaRPr lang="en-US" dirty="0" smtClean="0"/>
          </a:p>
          <a:p>
            <a:endParaRPr lang="el-GR" sz="1800" b="1" u="sng" cap="all" dirty="0">
              <a:solidFill>
                <a:schemeClr val="lt1"/>
              </a:solidFill>
              <a:hlinkClick r:id="rId3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07504" y="1268760"/>
            <a:ext cx="2627784" cy="4752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5255568" y="5517232"/>
            <a:ext cx="38884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i="1" u="sng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l-GR" b="1" i="1" u="sng" dirty="0">
              <a:solidFill>
                <a:schemeClr val="accent1">
                  <a:lumMod val="50000"/>
                </a:schemeClr>
              </a:solidFill>
              <a:hlinkClick r:id="rId4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56176" y="1340768"/>
            <a:ext cx="2016224" cy="4392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Ορθογώνιο"/>
          <p:cNvSpPr/>
          <p:nvPr/>
        </p:nvSpPr>
        <p:spPr>
          <a:xfrm>
            <a:off x="5292080" y="5877272"/>
            <a:ext cx="35638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cap="all" dirty="0" smtClean="0"/>
              <a:t>s</a:t>
            </a:r>
            <a:r>
              <a:rPr lang="en-US" b="1" u="sng" cap="all" dirty="0" smtClean="0">
                <a:hlinkClick r:id="rId3"/>
              </a:rPr>
              <a:t> Sony Ericsson K790a </a:t>
            </a:r>
            <a:endParaRPr lang="el-GR" b="1" u="sng" cap="all" dirty="0">
              <a:hlinkClick r:id="rId4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672"/>
            <a:ext cx="8435280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700" dirty="0" smtClean="0"/>
              <a:t>Σήμερα υπάρχουν…..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2000" dirty="0" smtClean="0"/>
              <a:t>A</a:t>
            </a:r>
            <a:r>
              <a:rPr lang="el-GR" sz="2000" dirty="0" err="1" smtClean="0"/>
              <a:t>ναδιπλούμενα</a:t>
            </a:r>
            <a:r>
              <a:rPr lang="el-GR" sz="2000" dirty="0" smtClean="0"/>
              <a:t> κινητά τηλέφωνα</a:t>
            </a:r>
            <a:r>
              <a:rPr lang="en-US" sz="20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sz="2000" dirty="0" smtClean="0"/>
          </a:p>
          <a:p>
            <a:pPr marL="852678" indent="-742950">
              <a:buFont typeface="+mj-lt"/>
              <a:buAutoNum type="arabicPeriod"/>
            </a:pPr>
            <a:r>
              <a:rPr lang="en-US" sz="2000" dirty="0" smtClean="0"/>
              <a:t>T</a:t>
            </a:r>
            <a:r>
              <a:rPr lang="el-GR" sz="2000" dirty="0" err="1" smtClean="0"/>
              <a:t>ηλέφωνα</a:t>
            </a:r>
            <a:r>
              <a:rPr lang="el-GR" sz="2000" dirty="0" smtClean="0"/>
              <a:t> τύπου </a:t>
            </a:r>
            <a:r>
              <a:rPr lang="el-GR" sz="2000" dirty="0" err="1" smtClean="0"/>
              <a:t>slide</a:t>
            </a:r>
            <a:r>
              <a:rPr lang="el-GR" sz="2000" dirty="0" smtClean="0"/>
              <a:t> με συρόμενα πορτάκια</a:t>
            </a:r>
            <a:r>
              <a:rPr lang="en-US" sz="20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sz="2000" dirty="0" smtClean="0"/>
          </a:p>
          <a:p>
            <a:pPr marL="852678" indent="-742950">
              <a:buFont typeface="+mj-lt"/>
              <a:buAutoNum type="arabicPeriod"/>
            </a:pPr>
            <a:r>
              <a:rPr lang="el-GR" sz="2000" dirty="0" smtClean="0"/>
              <a:t>Έξυπνα τηλέφωνα όπως το </a:t>
            </a:r>
            <a:r>
              <a:rPr lang="el-GR" sz="2000" dirty="0" err="1" smtClean="0"/>
              <a:t>iPhone</a:t>
            </a:r>
            <a:r>
              <a:rPr lang="el-GR" sz="2000" dirty="0" smtClean="0"/>
              <a:t> και το </a:t>
            </a:r>
            <a:r>
              <a:rPr lang="el-GR" sz="2000" dirty="0" err="1" smtClean="0"/>
              <a:t>Blackberry</a:t>
            </a:r>
            <a:r>
              <a:rPr lang="en-US" sz="20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n-US" sz="2000" dirty="0" smtClean="0"/>
          </a:p>
          <a:p>
            <a:pPr marL="852678" indent="-742950">
              <a:buFont typeface="+mj-lt"/>
              <a:buAutoNum type="arabicPeriod"/>
            </a:pPr>
            <a:r>
              <a:rPr lang="en-US" sz="2000" dirty="0" smtClean="0"/>
              <a:t>K</a:t>
            </a:r>
            <a:r>
              <a:rPr lang="el-GR" sz="2000" dirty="0" err="1" smtClean="0"/>
              <a:t>ινητά</a:t>
            </a:r>
            <a:r>
              <a:rPr lang="el-GR" sz="2000" dirty="0" smtClean="0"/>
              <a:t> </a:t>
            </a:r>
            <a:r>
              <a:rPr lang="el-GR" sz="2000" dirty="0" err="1" smtClean="0"/>
              <a:t>Walkman</a:t>
            </a:r>
            <a:r>
              <a:rPr lang="el-GR" sz="2000" dirty="0" smtClean="0"/>
              <a:t> με λειτουργία αναπαραγωγής MP3 </a:t>
            </a:r>
            <a:r>
              <a:rPr lang="en-US" sz="2000" dirty="0" smtClean="0"/>
              <a:t>.</a:t>
            </a:r>
          </a:p>
          <a:p>
            <a:pPr marL="852678" indent="-742950">
              <a:buFont typeface="+mj-lt"/>
              <a:buAutoNum type="arabicPeriod"/>
            </a:pPr>
            <a:endParaRPr lang="el-GR" sz="2000" dirty="0" smtClean="0"/>
          </a:p>
          <a:p>
            <a:pPr marL="852678" indent="-742950">
              <a:buFont typeface="+mj-lt"/>
              <a:buAutoNum type="arabicPeriod"/>
            </a:pPr>
            <a:r>
              <a:rPr lang="en-US" sz="2000" dirty="0" smtClean="0"/>
              <a:t>K</a:t>
            </a:r>
            <a:r>
              <a:rPr lang="el-GR" sz="2000" dirty="0" err="1" smtClean="0"/>
              <a:t>ινητά</a:t>
            </a:r>
            <a:r>
              <a:rPr lang="el-GR" sz="2000" dirty="0" smtClean="0"/>
              <a:t> τηλέφωνα εξειδικευμένα στη λήψη φωτογραφιών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pPr marL="852678" indent="-742950">
              <a:buFont typeface="+mj-lt"/>
              <a:buAutoNum type="arabicPeriod"/>
            </a:pPr>
            <a:endParaRPr lang="en-US" sz="2000" dirty="0" smtClean="0"/>
          </a:p>
          <a:p>
            <a:pPr marL="852678" indent="-742950">
              <a:buFont typeface="+mj-lt"/>
              <a:buAutoNum type="arabicPeriod"/>
            </a:pPr>
            <a:r>
              <a:rPr lang="el-GR" sz="2000" dirty="0" smtClean="0"/>
              <a:t>Κινητά τηλέφωνα για ηλικιωμένους. </a:t>
            </a:r>
          </a:p>
          <a:p>
            <a:pPr marL="852678" indent="-742950">
              <a:buFont typeface="+mj-lt"/>
              <a:buAutoNum type="arabicPeriod"/>
            </a:pPr>
            <a:endParaRPr lang="en-US" sz="2000" dirty="0" smtClean="0"/>
          </a:p>
          <a:p>
            <a:pPr marL="852678" indent="-742950">
              <a:buFont typeface="+mj-lt"/>
              <a:buAutoNum type="arabicPeriod"/>
            </a:pPr>
            <a:endParaRPr lang="en-US" sz="24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229600" cy="1066800"/>
          </a:xfrm>
        </p:spPr>
        <p:txBody>
          <a:bodyPr>
            <a:normAutofit/>
          </a:bodyPr>
          <a:lstStyle/>
          <a:p>
            <a:r>
              <a:rPr lang="el-GR" b="1" dirty="0" err="1" smtClean="0"/>
              <a:t>Walkman</a:t>
            </a:r>
            <a:r>
              <a:rPr lang="en-US" b="1" dirty="0" smtClean="0"/>
              <a:t> </a:t>
            </a:r>
            <a:r>
              <a:rPr lang="el-GR" b="1" dirty="0" smtClean="0"/>
              <a:t>κινητά τηλέφωνα 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229200"/>
            <a:ext cx="6408712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Αποτελούν κινητά με υψηλής ευκρίνεια αναπαραγωγής ήχου και βίντεο. </a:t>
            </a:r>
            <a:endParaRPr lang="el-GR" dirty="0"/>
          </a:p>
        </p:txBody>
      </p:sp>
      <p:pic>
        <p:nvPicPr>
          <p:cNvPr id="2050" name="Picture 2" descr="http://img51.imageshack.us/img51/4469/sew5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1412776"/>
            <a:ext cx="3491880" cy="431948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860032" y="6021288"/>
            <a:ext cx="388843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196752"/>
            <a:ext cx="3635896" cy="417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Δεξιό βέλος"/>
          <p:cNvSpPr/>
          <p:nvPr/>
        </p:nvSpPr>
        <p:spPr>
          <a:xfrm>
            <a:off x="3059832" y="3789040"/>
            <a:ext cx="2736304" cy="1368152"/>
          </a:xfrm>
          <a:prstGeom prst="rightArrow">
            <a:avLst/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 </a:t>
            </a:r>
          </a:p>
          <a:p>
            <a:pPr algn="ctr"/>
            <a:r>
              <a:rPr lang="el-GR" dirty="0" smtClean="0"/>
              <a:t> </a:t>
            </a:r>
            <a:r>
              <a:rPr lang="en-US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sony</a:t>
            </a:r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i="1" u="sng" dirty="0" err="1" smtClean="0">
                <a:solidFill>
                  <a:schemeClr val="accent1">
                    <a:lumMod val="50000"/>
                  </a:schemeClr>
                </a:solidFill>
              </a:rPr>
              <a:t>ericsson</a:t>
            </a:r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</a:rPr>
              <a:t> w595</a:t>
            </a:r>
            <a:endParaRPr lang="el-GR" b="1" i="1" u="sng" dirty="0" smtClean="0">
              <a:solidFill>
                <a:schemeClr val="accent1">
                  <a:lumMod val="50000"/>
                </a:schemeClr>
              </a:solidFill>
              <a:hlinkClick r:id="rId4"/>
            </a:endParaRPr>
          </a:p>
          <a:p>
            <a:pPr algn="ctr"/>
            <a:endParaRPr lang="el-GR" dirty="0"/>
          </a:p>
        </p:txBody>
      </p:sp>
      <p:sp>
        <p:nvSpPr>
          <p:cNvPr id="10" name="9 - Αριστερό βέλος"/>
          <p:cNvSpPr/>
          <p:nvPr/>
        </p:nvSpPr>
        <p:spPr>
          <a:xfrm>
            <a:off x="2771800" y="2204864"/>
            <a:ext cx="2736304" cy="1368152"/>
          </a:xfrm>
          <a:prstGeom prst="leftArrow">
            <a:avLst>
              <a:gd name="adj1" fmla="val 50000"/>
              <a:gd name="adj2" fmla="val 49280"/>
            </a:avLst>
          </a:prstGeom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b="1" i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b="1" i="1" u="sng" dirty="0" smtClean="0">
                <a:solidFill>
                  <a:schemeClr val="accent1">
                    <a:lumMod val="50000"/>
                  </a:schemeClr>
                </a:solidFill>
              </a:rPr>
              <a:t>Sony Ericsson Mix Walkman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Κινητά τηλέφωνα πραγματικές  ‘φωτογραφικές μηχανές’.</a:t>
            </a:r>
            <a:br>
              <a:rPr lang="el-GR" b="1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2951312" y="1844824"/>
            <a:ext cx="6192688" cy="5184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772816"/>
            <a:ext cx="6516216" cy="2808312"/>
          </a:xfrm>
        </p:spPr>
        <p:txBody>
          <a:bodyPr>
            <a:normAutofit/>
          </a:bodyPr>
          <a:lstStyle/>
          <a:p>
            <a:r>
              <a:rPr lang="el-GR" dirty="0" smtClean="0"/>
              <a:t>Τέτοιου είδους τηλέφωνο είναι και το </a:t>
            </a:r>
            <a:r>
              <a:rPr lang="el-GR" dirty="0" err="1" smtClean="0"/>
              <a:t>Νοκία</a:t>
            </a:r>
            <a:r>
              <a:rPr lang="el-GR" dirty="0" smtClean="0"/>
              <a:t> </a:t>
            </a:r>
            <a:r>
              <a:rPr lang="el-GR" dirty="0" err="1" smtClean="0"/>
              <a:t>Pure</a:t>
            </a:r>
            <a:r>
              <a:rPr lang="el-GR" dirty="0" smtClean="0"/>
              <a:t> </a:t>
            </a:r>
            <a:r>
              <a:rPr lang="el-GR" dirty="0" err="1" smtClean="0"/>
              <a:t>View</a:t>
            </a:r>
            <a:r>
              <a:rPr lang="el-GR" dirty="0" smtClean="0"/>
              <a:t> με κάμερα που φτάνει τα  41 </a:t>
            </a:r>
            <a:r>
              <a:rPr lang="el-GR" dirty="0" err="1" smtClean="0"/>
              <a:t>Megapixel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Η τεχνολογία προσαρμοσμένη στην ηλικία.  </a:t>
            </a:r>
            <a:br>
              <a:rPr lang="el-GR" b="1" dirty="0" smtClean="0"/>
            </a:br>
            <a:r>
              <a:rPr lang="el-GR" dirty="0" smtClean="0"/>
              <a:t> </a:t>
            </a:r>
            <a:br>
              <a:rPr lang="el-GR" dirty="0" smtClean="0"/>
            </a:br>
            <a:endParaRPr lang="el-GR" sz="2700" dirty="0">
              <a:solidFill>
                <a:schemeClr val="tx1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4139952" cy="561662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κατασκευαστές δημιούργησαν τα επονομαζόμενα κινητά για ηλικιωμένους. Αυτές οι συσκευές διαθέτουν ευανάγνωστη οθόνη, μεγάλα πλήκτρα και προνομιακό εργονομικό σχεδιασμό.</a:t>
            </a:r>
            <a:br>
              <a:rPr lang="el-GR" sz="2400" dirty="0" smtClean="0"/>
            </a:br>
            <a:endParaRPr lang="el-GR" sz="2400" dirty="0" smtClean="0"/>
          </a:p>
          <a:p>
            <a:endParaRPr lang="el-GR" sz="2200" dirty="0" smtClean="0"/>
          </a:p>
        </p:txBody>
      </p:sp>
      <p:pic>
        <p:nvPicPr>
          <p:cNvPr id="19458" name="Picture 2" descr="http://img695.imageshack.us/img695/8184/1272510538570hzmyalib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788024" cy="4849698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427984" y="6237312"/>
            <a:ext cx="40324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Legeon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el-G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6856" y="692696"/>
            <a:ext cx="8229600" cy="1066800"/>
          </a:xfrm>
        </p:spPr>
        <p:txBody>
          <a:bodyPr/>
          <a:lstStyle/>
          <a:p>
            <a:r>
              <a:rPr lang="el-GR" dirty="0" smtClean="0"/>
              <a:t>Έξυπνα τηλέφωνα (</a:t>
            </a:r>
            <a:r>
              <a:rPr lang="en-US" dirty="0" err="1" smtClean="0"/>
              <a:t>Smartphones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325112"/>
          </a:xfrm>
        </p:spPr>
        <p:txBody>
          <a:bodyPr>
            <a:normAutofit/>
          </a:bodyPr>
          <a:lstStyle/>
          <a:p>
            <a:r>
              <a:rPr lang="el-GR" dirty="0" smtClean="0"/>
              <a:t>Το </a:t>
            </a:r>
            <a:r>
              <a:rPr lang="el-GR" dirty="0" err="1" smtClean="0"/>
              <a:t>Smartphone</a:t>
            </a:r>
            <a:r>
              <a:rPr lang="el-GR" dirty="0" smtClean="0"/>
              <a:t>  είναι ένα κινητό τηλέφωνο με δυνατότητα πρόσβασης στο Internet και με εξαιρετικά ευρύ φάσμα λειτουργιών τα οποία  επιτρέπουν την εγκατάσταση μικρών προγραμμάτων και εφαρμογών.</a:t>
            </a:r>
            <a:r>
              <a:rPr lang="en-US" dirty="0" smtClean="0"/>
              <a:t> </a:t>
            </a:r>
            <a:r>
              <a:rPr lang="el-GR" dirty="0" smtClean="0"/>
              <a:t>Ο χειρισμός των περισσότερων </a:t>
            </a:r>
            <a:r>
              <a:rPr lang="el-GR" dirty="0" err="1" smtClean="0"/>
              <a:t>Smartphone</a:t>
            </a:r>
            <a:r>
              <a:rPr lang="en-US" dirty="0" smtClean="0"/>
              <a:t>s </a:t>
            </a:r>
            <a:r>
              <a:rPr lang="el-GR" dirty="0" smtClean="0"/>
              <a:t>γίνεται συνήθως μέσω μιας οθόνης αφής.</a:t>
            </a:r>
            <a:endParaRPr lang="el-G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Αστικό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714</TotalTime>
  <Words>268</Words>
  <Application>Microsoft Office PowerPoint</Application>
  <PresentationFormat>Προβολή στην οθόνη (4:3)</PresentationFormat>
  <Paragraphs>85</Paragraphs>
  <Slides>29</Slides>
  <Notes>2</Notes>
  <HiddenSlides>0</HiddenSlides>
  <MMClips>2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Αστικό</vt:lpstr>
      <vt:lpstr>Διαφάνεια 1</vt:lpstr>
      <vt:lpstr>ΚΙΝΗΤΑ ΤΗΛΕΦΩΝΑ   </vt:lpstr>
      <vt:lpstr>Κινητό τηλέφωνο </vt:lpstr>
      <vt:lpstr>Κινητά τηλέφωνα με “style” </vt:lpstr>
      <vt:lpstr>Διαφάνεια 5</vt:lpstr>
      <vt:lpstr>Walkman κινητά τηλέφωνα </vt:lpstr>
      <vt:lpstr>Κινητά τηλέφωνα πραγματικές  ‘φωτογραφικές μηχανές’.   </vt:lpstr>
      <vt:lpstr>Η τεχνολογία προσαρμοσμένη στην ηλικία.     </vt:lpstr>
      <vt:lpstr>Έξυπνα τηλέφωνα (Smartphones)</vt:lpstr>
      <vt:lpstr>Διαφάνεια 10</vt:lpstr>
      <vt:lpstr>Touchscreen</vt:lpstr>
      <vt:lpstr>Tα καλύτερα smartphones της αγοράς!</vt:lpstr>
      <vt:lpstr>Apple</vt:lpstr>
      <vt:lpstr>Διαφάνεια 14</vt:lpstr>
      <vt:lpstr>Ιστορία της Apple</vt:lpstr>
      <vt:lpstr>Διαφάνεια 16</vt:lpstr>
      <vt:lpstr>                           Apple II &amp; Lisa  </vt:lpstr>
      <vt:lpstr>Macintosh  </vt:lpstr>
      <vt:lpstr>Η εξέλιξη των iMac υπολογιστών  </vt:lpstr>
      <vt:lpstr>Διαφάνεια 20</vt:lpstr>
      <vt:lpstr>MacBook</vt:lpstr>
      <vt:lpstr>  iPod</vt:lpstr>
      <vt:lpstr>Διαφάνεια 23</vt:lpstr>
      <vt:lpstr>Διαφάνεια 24</vt:lpstr>
      <vt:lpstr>Διαφάνεια 25</vt:lpstr>
      <vt:lpstr>Διαφάνεια 26</vt:lpstr>
      <vt:lpstr>Διαφάνεια 27</vt:lpstr>
      <vt:lpstr>Και το πιο πρόσφατο ….</vt:lpstr>
      <vt:lpstr>Πηγές Πληροφοριών 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ΚΙΝΗΤΑ ΤΗΛΕΦΩΝΑ</dc:title>
  <dc:creator>vagelis</dc:creator>
  <cp:lastModifiedBy>1lykkeratsnb</cp:lastModifiedBy>
  <cp:revision>73</cp:revision>
  <dcterms:created xsi:type="dcterms:W3CDTF">2012-12-16T19:50:52Z</dcterms:created>
  <dcterms:modified xsi:type="dcterms:W3CDTF">2013-04-25T05:53:02Z</dcterms:modified>
</cp:coreProperties>
</file>